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294" autoAdjust="0"/>
  </p:normalViewPr>
  <p:slideViewPr>
    <p:cSldViewPr>
      <p:cViewPr>
        <p:scale>
          <a:sx n="66" d="100"/>
          <a:sy n="66" d="100"/>
        </p:scale>
        <p:origin x="-2366" y="8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2B685F-BF01-492B-96C6-0B76E00CA783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217284-CE4D-4927-88BD-DEC64DFAE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843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Figure 3A: clustering of the samples with Euclidean distances calculated using methylation levels of the samples. Tumor samples (marked “t”) are clearly separated form normal tissue samples. Additionally, there is a strong time effect.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Figure 3B: clustering of the samples with principal components analysis calculated using methylation levels of the samples. Tumor samples (marked “t”) are clearly separated form normal tissue samples.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217284-CE4D-4927-88BD-DEC64DFAE4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087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Figure 4A: clustering of the samples with Euclidean distances calculated using methylation levels of the samples. Tumor samples are excluded. There is a strong time effect. Additionally, control samples at 15 and 25 weeks are clustered together.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Figure 4B: clustering of the samples with principal components analysis calculated using methylation levels of the samples. Tumor samples are excluded. There is a strong time effect. Additionally, control samples are clustered together.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217284-CE4D-4927-88BD-DEC64DFAE4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798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Figure 5: change in methylation over time in control group non-tumorous tissue. Larger number of differentially methylated regions (DMR) changed their methylation level form baseline (Week 2) compared to the number of statistically significant DMRs between weeks 15 and 25.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217284-CE4D-4927-88BD-DEC64DFAE4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89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Figure 6: changes in methylation levels over time in controls. The outermost layer corresponds to Week 15 – Week 2 difference; the middle layer is Week 25 – Week 2, and the innermost layer is Week 25 – Week 15. Only </a:t>
            </a:r>
            <a:r>
              <a:rPr lang="en-US" sz="1200" dirty="0" err="1" smtClean="0"/>
              <a:t>CpG</a:t>
            </a:r>
            <a:r>
              <a:rPr lang="en-US" sz="1200" dirty="0" smtClean="0"/>
              <a:t> regions with at least 20% difference in methylation and FRD &lt; 0.01 for the first two comparisons are presented.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217284-CE4D-4927-88BD-DEC64DFAE4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671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Figure 8: change in methylation at week 2 in UVB vs. SFN. 17 DMRs were </a:t>
            </a:r>
            <a:r>
              <a:rPr lang="en-US" sz="1200" dirty="0" err="1" smtClean="0"/>
              <a:t>hypermethylated</a:t>
            </a:r>
            <a:r>
              <a:rPr lang="en-US" sz="1200" dirty="0" smtClean="0"/>
              <a:t> in UVB compared to control and </a:t>
            </a:r>
            <a:r>
              <a:rPr lang="en-US" sz="1200" dirty="0" err="1" smtClean="0"/>
              <a:t>hypomethylated</a:t>
            </a:r>
            <a:r>
              <a:rPr lang="en-US" sz="1200" dirty="0" smtClean="0"/>
              <a:t> in SFN compared to UVB (FDR &lt; 0.1). 25 DMRs were </a:t>
            </a:r>
            <a:r>
              <a:rPr lang="en-US" sz="1200" dirty="0" err="1" smtClean="0"/>
              <a:t>hypomethylated</a:t>
            </a:r>
            <a:r>
              <a:rPr lang="en-US" sz="1200" dirty="0" smtClean="0"/>
              <a:t> in UVB compared to control and </a:t>
            </a:r>
            <a:r>
              <a:rPr lang="en-US" sz="1200" dirty="0" err="1" smtClean="0"/>
              <a:t>hypomethylated</a:t>
            </a:r>
            <a:r>
              <a:rPr lang="en-US" sz="1200" dirty="0" smtClean="0"/>
              <a:t> in SFN compared to UVB (FDR &lt; 0.1).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217284-CE4D-4927-88BD-DEC64DFAE4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223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emf"/><Relationship Id="rId5" Type="http://schemas.openxmlformats.org/officeDocument/2006/relationships/package" Target="../embeddings/Microsoft_Excel_Worksheet1.xlsx"/><Relationship Id="rId4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emf"/><Relationship Id="rId5" Type="http://schemas.openxmlformats.org/officeDocument/2006/relationships/package" Target="../embeddings/Microsoft_Excel_Worksheet2.xlsx"/><Relationship Id="rId4" Type="http://schemas.openxmlformats.org/officeDocument/2006/relationships/image" Target="../media/image1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1EF300C4-4D9A-419F-8355-7C84A1EE57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33400"/>
            <a:ext cx="6248400" cy="4165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969644C-977D-40D7-ADC2-C83C49BB2E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07" b="14905"/>
          <a:stretch/>
        </p:blipFill>
        <p:spPr>
          <a:xfrm>
            <a:off x="1828800" y="4981545"/>
            <a:ext cx="2971800" cy="21066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400" y="333345"/>
            <a:ext cx="340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</a:t>
            </a:r>
            <a:endParaRPr 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4981545"/>
            <a:ext cx="340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B</a:t>
            </a:r>
            <a:endParaRPr 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8DB483F-B50B-4893-9689-6093A3122E85}"/>
              </a:ext>
            </a:extLst>
          </p:cNvPr>
          <p:cNvSpPr txBox="1"/>
          <p:nvPr/>
        </p:nvSpPr>
        <p:spPr>
          <a:xfrm>
            <a:off x="0" y="0"/>
            <a:ext cx="8712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</a:t>
            </a:r>
            <a:r>
              <a:rPr lang="en-US" sz="1200" dirty="0" smtClean="0"/>
              <a:t>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56973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6C549C4A-4900-4A87-ACA7-9DEBEC2A15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14" y="242047"/>
            <a:ext cx="3806673" cy="380667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002D790-43B3-46DE-B61E-6F0553B9CD70}"/>
              </a:ext>
            </a:extLst>
          </p:cNvPr>
          <p:cNvGrpSpPr/>
          <p:nvPr/>
        </p:nvGrpSpPr>
        <p:grpSpPr>
          <a:xfrm>
            <a:off x="3858194" y="3124200"/>
            <a:ext cx="2736463" cy="1849040"/>
            <a:chOff x="5454979" y="1075763"/>
            <a:chExt cx="3945347" cy="2310374"/>
          </a:xfrm>
        </p:grpSpPr>
        <p:sp>
          <p:nvSpPr>
            <p:cNvPr id="3" name="Oval 2">
              <a:extLst>
                <a:ext uri="{FF2B5EF4-FFF2-40B4-BE49-F238E27FC236}">
                  <a16:creationId xmlns="" xmlns:a16="http://schemas.microsoft.com/office/drawing/2014/main" id="{79B1DC79-AB67-4852-8CA6-64190A444334}"/>
                </a:ext>
              </a:extLst>
            </p:cNvPr>
            <p:cNvSpPr/>
            <p:nvPr/>
          </p:nvSpPr>
          <p:spPr>
            <a:xfrm>
              <a:off x="5454979" y="1075764"/>
              <a:ext cx="2631744" cy="2310373"/>
            </a:xfrm>
            <a:prstGeom prst="ellipse">
              <a:avLst/>
            </a:prstGeom>
            <a:noFill/>
            <a:ln w="38100" cmpd="thickThin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="" xmlns:a16="http://schemas.microsoft.com/office/drawing/2014/main" id="{E4F2A958-15CA-4117-8A1C-3823A4FE3CC2}"/>
                </a:ext>
              </a:extLst>
            </p:cNvPr>
            <p:cNvSpPr/>
            <p:nvPr/>
          </p:nvSpPr>
          <p:spPr>
            <a:xfrm>
              <a:off x="6863805" y="1075763"/>
              <a:ext cx="2536521" cy="2310373"/>
            </a:xfrm>
            <a:prstGeom prst="ellipse">
              <a:avLst/>
            </a:prstGeom>
            <a:noFill/>
            <a:ln w="38100" cmpd="thickThin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C9AEC95-D555-4A5B-9EBA-76D0B89ADF69}"/>
              </a:ext>
            </a:extLst>
          </p:cNvPr>
          <p:cNvSpPr txBox="1"/>
          <p:nvPr/>
        </p:nvSpPr>
        <p:spPr>
          <a:xfrm>
            <a:off x="3754779" y="3884080"/>
            <a:ext cx="1091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1,425-7=1,418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847BE0F-B543-4BB4-9E49-AD37ED071CE7}"/>
              </a:ext>
            </a:extLst>
          </p:cNvPr>
          <p:cNvSpPr txBox="1"/>
          <p:nvPr/>
        </p:nvSpPr>
        <p:spPr>
          <a:xfrm>
            <a:off x="5766675" y="3884080"/>
            <a:ext cx="700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24-7=17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11993E2-1F2B-4AD6-8D76-5B630816C601}"/>
              </a:ext>
            </a:extLst>
          </p:cNvPr>
          <p:cNvSpPr txBox="1"/>
          <p:nvPr/>
        </p:nvSpPr>
        <p:spPr>
          <a:xfrm>
            <a:off x="5090102" y="3900927"/>
            <a:ext cx="2696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7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3986763D-D6B0-4C29-B4C0-5691319C0706}"/>
              </a:ext>
            </a:extLst>
          </p:cNvPr>
          <p:cNvGrpSpPr/>
          <p:nvPr/>
        </p:nvGrpSpPr>
        <p:grpSpPr>
          <a:xfrm rot="10800000">
            <a:off x="3858195" y="388657"/>
            <a:ext cx="2736462" cy="1854484"/>
            <a:chOff x="6153839" y="1075764"/>
            <a:chExt cx="3385449" cy="2310375"/>
          </a:xfrm>
        </p:grpSpPr>
        <p:sp>
          <p:nvSpPr>
            <p:cNvPr id="9" name="Oval 8">
              <a:extLst>
                <a:ext uri="{FF2B5EF4-FFF2-40B4-BE49-F238E27FC236}">
                  <a16:creationId xmlns="" xmlns:a16="http://schemas.microsoft.com/office/drawing/2014/main" id="{8412D3B0-D310-4105-8D47-367AB12AA780}"/>
                </a:ext>
              </a:extLst>
            </p:cNvPr>
            <p:cNvSpPr/>
            <p:nvPr/>
          </p:nvSpPr>
          <p:spPr>
            <a:xfrm>
              <a:off x="6153839" y="1075764"/>
              <a:ext cx="2178156" cy="2310375"/>
            </a:xfrm>
            <a:prstGeom prst="ellipse">
              <a:avLst/>
            </a:prstGeom>
            <a:noFill/>
            <a:ln w="38100" cmpd="thickThin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="" xmlns:a16="http://schemas.microsoft.com/office/drawing/2014/main" id="{C3ECE9A2-C683-476F-AB2D-283D593FEFE6}"/>
                </a:ext>
              </a:extLst>
            </p:cNvPr>
            <p:cNvSpPr/>
            <p:nvPr/>
          </p:nvSpPr>
          <p:spPr>
            <a:xfrm>
              <a:off x="7281024" y="1075764"/>
              <a:ext cx="2258264" cy="2310372"/>
            </a:xfrm>
            <a:prstGeom prst="ellipse">
              <a:avLst/>
            </a:prstGeom>
            <a:noFill/>
            <a:ln w="38100" cmpd="thickThin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9164B87-238D-464C-8C51-988A5AF08C26}"/>
              </a:ext>
            </a:extLst>
          </p:cNvPr>
          <p:cNvSpPr txBox="1"/>
          <p:nvPr/>
        </p:nvSpPr>
        <p:spPr>
          <a:xfrm>
            <a:off x="3769901" y="1149093"/>
            <a:ext cx="1174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1,214-12=1,202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5E15B0C-52FA-4445-AFD6-EDE3B97DC9F6}"/>
              </a:ext>
            </a:extLst>
          </p:cNvPr>
          <p:cNvSpPr txBox="1"/>
          <p:nvPr/>
        </p:nvSpPr>
        <p:spPr>
          <a:xfrm>
            <a:off x="5075353" y="1149094"/>
            <a:ext cx="369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A460042-6A02-43FB-83FF-3FC231E47088}"/>
              </a:ext>
            </a:extLst>
          </p:cNvPr>
          <p:cNvSpPr txBox="1"/>
          <p:nvPr/>
        </p:nvSpPr>
        <p:spPr>
          <a:xfrm>
            <a:off x="5739594" y="1149093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36-12=24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="" xmlns:a16="http://schemas.microsoft.com/office/drawing/2014/main" id="{E0DDFCB2-C631-44B4-812D-5D8D3707A3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189058"/>
              </p:ext>
            </p:extLst>
          </p:nvPr>
        </p:nvGraphicFramePr>
        <p:xfrm>
          <a:off x="458055" y="4800600"/>
          <a:ext cx="3898900" cy="3810000"/>
        </p:xfrm>
        <a:graphic>
          <a:graphicData uri="http://schemas.openxmlformats.org/drawingml/2006/table">
            <a:tbl>
              <a:tblPr/>
              <a:tblGrid>
                <a:gridCol w="1079500">
                  <a:extLst>
                    <a:ext uri="{9D8B030D-6E8A-4147-A177-3AD203B41FA5}">
                      <a16:colId xmlns="" xmlns:a16="http://schemas.microsoft.com/office/drawing/2014/main" val="16829848"/>
                    </a:ext>
                  </a:extLst>
                </a:gridCol>
                <a:gridCol w="1003300">
                  <a:extLst>
                    <a:ext uri="{9D8B030D-6E8A-4147-A177-3AD203B41FA5}">
                      <a16:colId xmlns="" xmlns:a16="http://schemas.microsoft.com/office/drawing/2014/main" val="244386389"/>
                    </a:ext>
                  </a:extLst>
                </a:gridCol>
                <a:gridCol w="965200">
                  <a:extLst>
                    <a:ext uri="{9D8B030D-6E8A-4147-A177-3AD203B41FA5}">
                      <a16:colId xmlns="" xmlns:a16="http://schemas.microsoft.com/office/drawing/2014/main" val="3642363519"/>
                    </a:ext>
                  </a:extLst>
                </a:gridCol>
                <a:gridCol w="850900">
                  <a:extLst>
                    <a:ext uri="{9D8B030D-6E8A-4147-A177-3AD203B41FA5}">
                      <a16:colId xmlns="" xmlns:a16="http://schemas.microsoft.com/office/drawing/2014/main" val="86025471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Start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UVB - Control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SFN - UVB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9677163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0610040F04Rik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108570128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-0.367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29856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Ccdc97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25704771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364372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Cdh10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18717794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015999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Mageh1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153037133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-0.162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735761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Mturn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54698998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953925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Mturn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54699509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806680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Mzt1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98959330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-0.155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620445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Pcdha1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36930800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991440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Pfdn5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102325379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630976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Soga1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157052749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-0.338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756301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52171602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736629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Tbx1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18586337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872700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1700049E22Rik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100424971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568847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Cul4b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38564678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-0.149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405924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Gse1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120437638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790360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Kcnk12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87794115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-0.349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570277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Plcb3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6970784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331513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Rtcb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85967898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-0.090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314719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85573831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-0.194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08979992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8962" y="136698"/>
            <a:ext cx="340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</a:t>
            </a:r>
            <a:endParaRPr lang="en-US" sz="2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754779" y="136698"/>
            <a:ext cx="340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B</a:t>
            </a:r>
            <a:endParaRPr lang="en-US" sz="2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37838" y="4193315"/>
            <a:ext cx="320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</a:t>
            </a:r>
            <a:endParaRPr lang="en-US" sz="2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898875" y="6553200"/>
            <a:ext cx="1053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10</a:t>
            </a:r>
          </a:p>
          <a:p>
            <a:r>
              <a:rPr lang="en-US" dirty="0" smtClean="0"/>
              <a:t>Table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708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E1E46644-616B-4B7F-997A-5D260D9B65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533400"/>
            <a:ext cx="3554506" cy="35545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0803BDF-EEEA-427E-8956-3C5CB3D5A7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267200"/>
            <a:ext cx="3554506" cy="35545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233188E-B8C9-4E4E-9678-7FDE5A3E4226}"/>
              </a:ext>
            </a:extLst>
          </p:cNvPr>
          <p:cNvSpPr txBox="1"/>
          <p:nvPr/>
        </p:nvSpPr>
        <p:spPr>
          <a:xfrm>
            <a:off x="228600" y="8001000"/>
            <a:ext cx="624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11: change in methylation at week 25 in UVB vs. SFN. Larger number of DMRs were found between UVB and negative control compared to UVB and SFN.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14864" y="205842"/>
            <a:ext cx="340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</a:t>
            </a:r>
            <a:endParaRPr 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044908" y="4003235"/>
            <a:ext cx="340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B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32029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6C549C4A-4900-4A87-ACA7-9DEBEC2A15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7" y="57830"/>
            <a:ext cx="3738723" cy="373872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4002D790-43B3-46DE-B61E-6F0553B9CD70}"/>
              </a:ext>
            </a:extLst>
          </p:cNvPr>
          <p:cNvGrpSpPr/>
          <p:nvPr/>
        </p:nvGrpSpPr>
        <p:grpSpPr>
          <a:xfrm>
            <a:off x="3989749" y="3180160"/>
            <a:ext cx="2736463" cy="1849040"/>
            <a:chOff x="5454979" y="1075763"/>
            <a:chExt cx="3945347" cy="2310374"/>
          </a:xfrm>
        </p:grpSpPr>
        <p:sp>
          <p:nvSpPr>
            <p:cNvPr id="4" name="Oval 3">
              <a:extLst>
                <a:ext uri="{FF2B5EF4-FFF2-40B4-BE49-F238E27FC236}">
                  <a16:creationId xmlns="" xmlns:a16="http://schemas.microsoft.com/office/drawing/2014/main" id="{79B1DC79-AB67-4852-8CA6-64190A444334}"/>
                </a:ext>
              </a:extLst>
            </p:cNvPr>
            <p:cNvSpPr/>
            <p:nvPr/>
          </p:nvSpPr>
          <p:spPr>
            <a:xfrm>
              <a:off x="5454979" y="1075764"/>
              <a:ext cx="2631744" cy="2310373"/>
            </a:xfrm>
            <a:prstGeom prst="ellipse">
              <a:avLst/>
            </a:prstGeom>
            <a:noFill/>
            <a:ln w="38100" cmpd="thickThin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="" xmlns:a16="http://schemas.microsoft.com/office/drawing/2014/main" id="{E4F2A958-15CA-4117-8A1C-3823A4FE3CC2}"/>
                </a:ext>
              </a:extLst>
            </p:cNvPr>
            <p:cNvSpPr/>
            <p:nvPr/>
          </p:nvSpPr>
          <p:spPr>
            <a:xfrm>
              <a:off x="6863805" y="1075763"/>
              <a:ext cx="2536521" cy="2310373"/>
            </a:xfrm>
            <a:prstGeom prst="ellipse">
              <a:avLst/>
            </a:prstGeom>
            <a:noFill/>
            <a:ln w="38100" cmpd="thickThin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C9AEC95-D555-4A5B-9EBA-76D0B89ADF69}"/>
              </a:ext>
            </a:extLst>
          </p:cNvPr>
          <p:cNvSpPr txBox="1"/>
          <p:nvPr/>
        </p:nvSpPr>
        <p:spPr>
          <a:xfrm>
            <a:off x="3962400" y="3956074"/>
            <a:ext cx="936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795-16=779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847BE0F-B543-4BB4-9E49-AD37ED071CE7}"/>
              </a:ext>
            </a:extLst>
          </p:cNvPr>
          <p:cNvSpPr txBox="1"/>
          <p:nvPr/>
        </p:nvSpPr>
        <p:spPr>
          <a:xfrm>
            <a:off x="5898230" y="3940040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66-16=50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11993E2-1F2B-4AD6-8D76-5B630816C601}"/>
              </a:ext>
            </a:extLst>
          </p:cNvPr>
          <p:cNvSpPr txBox="1"/>
          <p:nvPr/>
        </p:nvSpPr>
        <p:spPr>
          <a:xfrm>
            <a:off x="5221657" y="3956887"/>
            <a:ext cx="3545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16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3986763D-D6B0-4C29-B4C0-5691319C0706}"/>
              </a:ext>
            </a:extLst>
          </p:cNvPr>
          <p:cNvGrpSpPr/>
          <p:nvPr/>
        </p:nvGrpSpPr>
        <p:grpSpPr>
          <a:xfrm rot="10800000">
            <a:off x="3989750" y="444617"/>
            <a:ext cx="2736462" cy="1854484"/>
            <a:chOff x="6153839" y="1075764"/>
            <a:chExt cx="3385449" cy="2310375"/>
          </a:xfrm>
        </p:grpSpPr>
        <p:sp>
          <p:nvSpPr>
            <p:cNvPr id="10" name="Oval 9">
              <a:extLst>
                <a:ext uri="{FF2B5EF4-FFF2-40B4-BE49-F238E27FC236}">
                  <a16:creationId xmlns="" xmlns:a16="http://schemas.microsoft.com/office/drawing/2014/main" id="{8412D3B0-D310-4105-8D47-367AB12AA780}"/>
                </a:ext>
              </a:extLst>
            </p:cNvPr>
            <p:cNvSpPr/>
            <p:nvPr/>
          </p:nvSpPr>
          <p:spPr>
            <a:xfrm>
              <a:off x="6153839" y="1075764"/>
              <a:ext cx="2178156" cy="2310375"/>
            </a:xfrm>
            <a:prstGeom prst="ellipse">
              <a:avLst/>
            </a:prstGeom>
            <a:noFill/>
            <a:ln w="38100" cmpd="thickThin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="" xmlns:a16="http://schemas.microsoft.com/office/drawing/2014/main" id="{C3ECE9A2-C683-476F-AB2D-283D593FEFE6}"/>
                </a:ext>
              </a:extLst>
            </p:cNvPr>
            <p:cNvSpPr/>
            <p:nvPr/>
          </p:nvSpPr>
          <p:spPr>
            <a:xfrm>
              <a:off x="7281024" y="1075764"/>
              <a:ext cx="2258264" cy="2310372"/>
            </a:xfrm>
            <a:prstGeom prst="ellipse">
              <a:avLst/>
            </a:prstGeom>
            <a:noFill/>
            <a:ln w="38100" cmpd="thickThin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9164B87-238D-464C-8C51-988A5AF08C26}"/>
              </a:ext>
            </a:extLst>
          </p:cNvPr>
          <p:cNvSpPr txBox="1"/>
          <p:nvPr/>
        </p:nvSpPr>
        <p:spPr>
          <a:xfrm>
            <a:off x="3989749" y="1205054"/>
            <a:ext cx="1174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641-16=625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5E15B0C-52FA-4445-AFD6-EDE3B97DC9F6}"/>
              </a:ext>
            </a:extLst>
          </p:cNvPr>
          <p:cNvSpPr txBox="1"/>
          <p:nvPr/>
        </p:nvSpPr>
        <p:spPr>
          <a:xfrm>
            <a:off x="5206908" y="1205054"/>
            <a:ext cx="369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2A460042-6A02-43FB-83FF-3FC231E47088}"/>
              </a:ext>
            </a:extLst>
          </p:cNvPr>
          <p:cNvSpPr txBox="1"/>
          <p:nvPr/>
        </p:nvSpPr>
        <p:spPr>
          <a:xfrm>
            <a:off x="5871149" y="1205053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97-16=81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="" xmlns:a16="http://schemas.microsoft.com/office/drawing/2014/main" id="{F9C116C1-26CE-4695-810F-EC81C5480C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9831790"/>
              </p:ext>
            </p:extLst>
          </p:nvPr>
        </p:nvGraphicFramePr>
        <p:xfrm>
          <a:off x="510682" y="3657600"/>
          <a:ext cx="3223118" cy="5399166"/>
        </p:xfrm>
        <a:graphic>
          <a:graphicData uri="http://schemas.openxmlformats.org/drawingml/2006/table">
            <a:tbl>
              <a:tblPr/>
              <a:tblGrid>
                <a:gridCol w="911822">
                  <a:extLst>
                    <a:ext uri="{9D8B030D-6E8A-4147-A177-3AD203B41FA5}">
                      <a16:colId xmlns="" xmlns:a16="http://schemas.microsoft.com/office/drawing/2014/main" val="744068918"/>
                    </a:ext>
                  </a:extLst>
                </a:gridCol>
                <a:gridCol w="683867">
                  <a:extLst>
                    <a:ext uri="{9D8B030D-6E8A-4147-A177-3AD203B41FA5}">
                      <a16:colId xmlns="" xmlns:a16="http://schemas.microsoft.com/office/drawing/2014/main" val="779286020"/>
                    </a:ext>
                  </a:extLst>
                </a:gridCol>
                <a:gridCol w="819485">
                  <a:extLst>
                    <a:ext uri="{9D8B030D-6E8A-4147-A177-3AD203B41FA5}">
                      <a16:colId xmlns="" xmlns:a16="http://schemas.microsoft.com/office/drawing/2014/main" val="1711449576"/>
                    </a:ext>
                  </a:extLst>
                </a:gridCol>
                <a:gridCol w="807944">
                  <a:extLst>
                    <a:ext uri="{9D8B030D-6E8A-4147-A177-3AD203B41FA5}">
                      <a16:colId xmlns="" xmlns:a16="http://schemas.microsoft.com/office/drawing/2014/main" val="1210185422"/>
                    </a:ext>
                  </a:extLst>
                </a:gridCol>
              </a:tblGrid>
              <a:tr h="13774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Start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UVB - Control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SFN - UVB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668848455"/>
                  </a:ext>
                </a:extLst>
              </a:tr>
              <a:tr h="13774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4933407K13Rik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75723626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0.182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-0.193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80129131"/>
                  </a:ext>
                </a:extLst>
              </a:tr>
              <a:tr h="13774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Alkbh3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94010830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0.081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-0.084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92801433"/>
                  </a:ext>
                </a:extLst>
              </a:tr>
              <a:tr h="13774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Angpt1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42376792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0.245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-0.335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97250340"/>
                  </a:ext>
                </a:extLst>
              </a:tr>
              <a:tr h="13774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Brca1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101519278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0.104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-0.120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61559563"/>
                  </a:ext>
                </a:extLst>
              </a:tr>
              <a:tr h="13774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Cdc14a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116436239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0.296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-0.279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97849814"/>
                  </a:ext>
                </a:extLst>
              </a:tr>
              <a:tr h="13774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Cdc14a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116461327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0.264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-0.290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65405084"/>
                  </a:ext>
                </a:extLst>
              </a:tr>
              <a:tr h="13774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Exoc3l4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111423310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0.123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-0.124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8767247"/>
                  </a:ext>
                </a:extLst>
              </a:tr>
              <a:tr h="13774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Gja10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32601032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0.135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-0.139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31928290"/>
                  </a:ext>
                </a:extLst>
              </a:tr>
              <a:tr h="13774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Gm12596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59281276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0.214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-0.253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46561371"/>
                  </a:ext>
                </a:extLst>
              </a:tr>
              <a:tr h="13774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Lpar1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58544789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0.283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-0.367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05281760"/>
                  </a:ext>
                </a:extLst>
              </a:tr>
              <a:tr h="13774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Mn1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111419677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0.220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-0.246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82514111"/>
                  </a:ext>
                </a:extLst>
              </a:tr>
              <a:tr h="13774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Mup5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61930624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0.145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-0.198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09984286"/>
                  </a:ext>
                </a:extLst>
              </a:tr>
              <a:tr h="13774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Pdcd2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15536454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0.770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-0.819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22471422"/>
                  </a:ext>
                </a:extLst>
              </a:tr>
              <a:tr h="13774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Prickle1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93521895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0.280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-0.409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6776694"/>
                  </a:ext>
                </a:extLst>
              </a:tr>
              <a:tr h="13774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Ptpro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137252656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0.105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-0.101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65747847"/>
                  </a:ext>
                </a:extLst>
              </a:tr>
              <a:tr h="13774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Ugcg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59216879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0.306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-0.408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41054285"/>
                  </a:ext>
                </a:extLst>
              </a:tr>
              <a:tr h="13774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1700029N11Rik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44455980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-0.002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6680778"/>
                  </a:ext>
                </a:extLst>
              </a:tr>
              <a:tr h="13774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1810046K07Rik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51313019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-0.071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0.081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00242478"/>
                  </a:ext>
                </a:extLst>
              </a:tr>
              <a:tr h="13774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2410124H12Rik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92475219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-0.065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0.088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1630187"/>
                  </a:ext>
                </a:extLst>
              </a:tr>
              <a:tr h="13774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A930005H10Rik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115848435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-0.391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0.352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24678953"/>
                  </a:ext>
                </a:extLst>
              </a:tr>
              <a:tr h="13774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Anks1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28048473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-0.263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0.240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54564403"/>
                  </a:ext>
                </a:extLst>
              </a:tr>
              <a:tr h="13774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Bcor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12081571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-0.149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0.109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28288914"/>
                  </a:ext>
                </a:extLst>
              </a:tr>
              <a:tr h="13774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Clic5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44455980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-0.247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0.192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41481579"/>
                  </a:ext>
                </a:extLst>
              </a:tr>
              <a:tr h="13774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Gtf2i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134333082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-0.107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0.117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7102761"/>
                  </a:ext>
                </a:extLst>
              </a:tr>
              <a:tr h="13774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Lamc2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153172234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-0.078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0.086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57527688"/>
                  </a:ext>
                </a:extLst>
              </a:tr>
              <a:tr h="13774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Loxhd1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77366869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-0.221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0.158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88576530"/>
                  </a:ext>
                </a:extLst>
              </a:tr>
              <a:tr h="13774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Ntrk2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58927842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-0.179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0.208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94040011"/>
                  </a:ext>
                </a:extLst>
              </a:tr>
              <a:tr h="13774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Ric8b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84918966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-0.175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0.191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87860553"/>
                  </a:ext>
                </a:extLst>
              </a:tr>
              <a:tr h="13774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Ric8b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84986110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-0.219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0.253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90245180"/>
                  </a:ext>
                </a:extLst>
              </a:tr>
              <a:tr h="13774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Scml4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42864113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-0.067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0.076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1307368"/>
                  </a:ext>
                </a:extLst>
              </a:tr>
              <a:tr h="13774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Slc35a3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116723548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-0.186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0.307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61029201"/>
                  </a:ext>
                </a:extLst>
              </a:tr>
              <a:tr h="13774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Spata5l1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122629154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-0.075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0.145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88080296"/>
                  </a:ext>
                </a:extLst>
              </a:tr>
              <a:tr h="13774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Zkscan16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58935378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-0.136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0.133</a:t>
                      </a:r>
                    </a:p>
                  </a:txBody>
                  <a:tcPr marL="6399" marR="6399" marT="63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23198503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90554" y="57830"/>
            <a:ext cx="340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</a:t>
            </a:r>
            <a:endParaRPr lang="en-US" sz="2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649592" y="239652"/>
            <a:ext cx="340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B</a:t>
            </a:r>
            <a:endParaRPr lang="en-US" sz="2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90554" y="3678429"/>
            <a:ext cx="320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</a:t>
            </a:r>
            <a:endParaRPr lang="en-US" sz="2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898875" y="6553200"/>
            <a:ext cx="1053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12</a:t>
            </a:r>
          </a:p>
          <a:p>
            <a:r>
              <a:rPr lang="en-US" dirty="0" smtClean="0"/>
              <a:t>Table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408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85800"/>
            <a:ext cx="5638800" cy="3165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91921" y="205842"/>
            <a:ext cx="340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</a:t>
            </a:r>
            <a:endParaRPr 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91921" y="4203290"/>
            <a:ext cx="340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B</a:t>
            </a:r>
            <a:endParaRPr lang="en-US" sz="2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447800" y="5334000"/>
            <a:ext cx="24188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</a:t>
            </a:r>
            <a:r>
              <a:rPr lang="en-US" dirty="0" err="1" smtClean="0"/>
              <a:t>histo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Supplementary Figure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773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B67FD260-39DF-4EE1-81BC-55BC5FD29A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9" y="546284"/>
            <a:ext cx="5829938" cy="49970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40C6521-48CD-4B4E-8506-FB8662CF73DE}"/>
              </a:ext>
            </a:extLst>
          </p:cNvPr>
          <p:cNvSpPr txBox="1"/>
          <p:nvPr/>
        </p:nvSpPr>
        <p:spPr>
          <a:xfrm>
            <a:off x="227959" y="5663447"/>
            <a:ext cx="5193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2: average methylation level by gene region and treatment</a:t>
            </a:r>
          </a:p>
        </p:txBody>
      </p:sp>
    </p:spTree>
    <p:extLst>
      <p:ext uri="{BB962C8B-B14F-4D97-AF65-F5344CB8AC3E}">
        <p14:creationId xmlns:p14="http://schemas.microsoft.com/office/powerpoint/2010/main" val="3115097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DF9E343C-BBA8-4E0A-A466-9F4E4A883F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893" y="239059"/>
            <a:ext cx="3799541" cy="37995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9B49CCA-4C9E-476D-9B5C-67421F119F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038600"/>
            <a:ext cx="5560039" cy="476574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="" xmlns:a16="http://schemas.microsoft.com/office/drawing/2014/main" id="{57BBD845-A459-4858-AE0E-40CE6BF97E90}"/>
              </a:ext>
            </a:extLst>
          </p:cNvPr>
          <p:cNvSpPr/>
          <p:nvPr/>
        </p:nvSpPr>
        <p:spPr>
          <a:xfrm rot="21230732">
            <a:off x="1546388" y="4604613"/>
            <a:ext cx="1450697" cy="379159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F509D525-DFD0-4322-B804-68D840E3C95B}"/>
              </a:ext>
            </a:extLst>
          </p:cNvPr>
          <p:cNvSpPr/>
          <p:nvPr/>
        </p:nvSpPr>
        <p:spPr>
          <a:xfrm rot="20818743">
            <a:off x="3629635" y="4325796"/>
            <a:ext cx="1489121" cy="307238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2400" y="333345"/>
            <a:ext cx="340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98365" y="3933145"/>
            <a:ext cx="340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B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269845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DF9E343C-BBA8-4E0A-A466-9F4E4A883F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57200"/>
            <a:ext cx="3581400" cy="358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9B49CCA-4C9E-476D-9B5C-67421F119F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40" y="4038600"/>
            <a:ext cx="5282132" cy="452754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="" xmlns:a16="http://schemas.microsoft.com/office/drawing/2014/main" id="{04F4DE33-61EC-45DA-B4EA-0FE7E015695D}"/>
              </a:ext>
            </a:extLst>
          </p:cNvPr>
          <p:cNvSpPr/>
          <p:nvPr/>
        </p:nvSpPr>
        <p:spPr>
          <a:xfrm rot="19882031">
            <a:off x="3886807" y="4240729"/>
            <a:ext cx="861063" cy="283636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FD7C4B22-9176-4CB6-8529-F24735D3F9E2}"/>
              </a:ext>
            </a:extLst>
          </p:cNvPr>
          <p:cNvSpPr/>
          <p:nvPr/>
        </p:nvSpPr>
        <p:spPr>
          <a:xfrm rot="21019454">
            <a:off x="3149176" y="5125823"/>
            <a:ext cx="735446" cy="302879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EC85A0EB-977B-42CC-86DD-C83DD83703D8}"/>
              </a:ext>
            </a:extLst>
          </p:cNvPr>
          <p:cNvSpPr/>
          <p:nvPr/>
        </p:nvSpPr>
        <p:spPr>
          <a:xfrm rot="21087946">
            <a:off x="1598950" y="4766385"/>
            <a:ext cx="805074" cy="315497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682B6E43-EDC0-458D-B51B-56458B9F4168}"/>
              </a:ext>
            </a:extLst>
          </p:cNvPr>
          <p:cNvSpPr/>
          <p:nvPr/>
        </p:nvSpPr>
        <p:spPr>
          <a:xfrm rot="5400000">
            <a:off x="2518418" y="3479699"/>
            <a:ext cx="1038628" cy="274574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98365" y="326020"/>
            <a:ext cx="340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</a:t>
            </a:r>
            <a:endParaRPr 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98365" y="3933145"/>
            <a:ext cx="340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B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598380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0080DFB8-2893-4254-80FB-3529CF592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229" y="304800"/>
            <a:ext cx="2819400" cy="2819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F701E32-970A-4A29-83CD-31E6779E09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124200"/>
            <a:ext cx="2819400" cy="2819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3FFA788-E908-47AD-81C2-78AD624208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5981218"/>
            <a:ext cx="2819400" cy="2819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3000" y="333345"/>
            <a:ext cx="340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</a:t>
            </a:r>
            <a:endParaRPr 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143000" y="3124200"/>
            <a:ext cx="340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B</a:t>
            </a:r>
            <a:endParaRPr 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295400" y="5916411"/>
            <a:ext cx="320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664863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0EB9A2DB-8F4F-4FCA-8D4F-AB4EDCD9DD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"/>
            <a:ext cx="3124200" cy="3124200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0794377"/>
              </p:ext>
            </p:extLst>
          </p:nvPr>
        </p:nvGraphicFramePr>
        <p:xfrm>
          <a:off x="353218" y="3368040"/>
          <a:ext cx="5999163" cy="541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Worksheet" r:id="rId5" imgW="8658350" imgH="7819896" progId="Excel.Sheet.12">
                  <p:embed/>
                </p:oleObj>
              </mc:Choice>
              <mc:Fallback>
                <p:oleObj name="Worksheet" r:id="rId5" imgW="8658350" imgH="7819896" progId="Excel.Sheet.12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218" y="3368040"/>
                        <a:ext cx="5999163" cy="541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5869" y="28545"/>
            <a:ext cx="340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</a:t>
            </a:r>
            <a:endParaRPr 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8909" y="3152745"/>
            <a:ext cx="340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B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876799" y="488917"/>
            <a:ext cx="936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6</a:t>
            </a:r>
          </a:p>
          <a:p>
            <a:r>
              <a:rPr lang="en-US" dirty="0" smtClean="0"/>
              <a:t>Table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713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233188E-B8C9-4E4E-9678-7FDE5A3E4226}"/>
              </a:ext>
            </a:extLst>
          </p:cNvPr>
          <p:cNvSpPr txBox="1"/>
          <p:nvPr/>
        </p:nvSpPr>
        <p:spPr>
          <a:xfrm>
            <a:off x="432820" y="8229600"/>
            <a:ext cx="5937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7: change in methylation at week 2 in UVB vs. SFN. Larger number of DMRs were found between UVB and negative control compared to UVB and SFN.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1E46644-616B-4B7F-997A-5D260D9B65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017" y="228600"/>
            <a:ext cx="3783106" cy="37831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0803BDF-EEEA-427E-8956-3C5CB3D5A7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016" y="4267200"/>
            <a:ext cx="3783106" cy="37831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4864" y="205842"/>
            <a:ext cx="340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</a:t>
            </a:r>
            <a:endParaRPr 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044908" y="4003235"/>
            <a:ext cx="340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B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507345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6C549C4A-4900-4A87-ACA7-9DEBEC2A15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58" y="304800"/>
            <a:ext cx="3246120" cy="324612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4002D790-43B3-46DE-B61E-6F0553B9CD70}"/>
              </a:ext>
            </a:extLst>
          </p:cNvPr>
          <p:cNvGrpSpPr/>
          <p:nvPr/>
        </p:nvGrpSpPr>
        <p:grpSpPr>
          <a:xfrm>
            <a:off x="551773" y="5943600"/>
            <a:ext cx="2736463" cy="1849040"/>
            <a:chOff x="5454979" y="1075763"/>
            <a:chExt cx="3945347" cy="2310374"/>
          </a:xfrm>
        </p:grpSpPr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79B1DC79-AB67-4852-8CA6-64190A444334}"/>
                </a:ext>
              </a:extLst>
            </p:cNvPr>
            <p:cNvSpPr/>
            <p:nvPr/>
          </p:nvSpPr>
          <p:spPr>
            <a:xfrm>
              <a:off x="5454979" y="1075764"/>
              <a:ext cx="2631744" cy="2310373"/>
            </a:xfrm>
            <a:prstGeom prst="ellipse">
              <a:avLst/>
            </a:prstGeom>
            <a:noFill/>
            <a:ln w="38100" cmpd="thickThin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E4F2A958-15CA-4117-8A1C-3823A4FE3CC2}"/>
                </a:ext>
              </a:extLst>
            </p:cNvPr>
            <p:cNvSpPr/>
            <p:nvPr/>
          </p:nvSpPr>
          <p:spPr>
            <a:xfrm>
              <a:off x="6863805" y="1075763"/>
              <a:ext cx="2536521" cy="2310373"/>
            </a:xfrm>
            <a:prstGeom prst="ellipse">
              <a:avLst/>
            </a:prstGeom>
            <a:noFill/>
            <a:ln w="38100" cmpd="thickThin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C9AEC95-D555-4A5B-9EBA-76D0B89ADF69}"/>
              </a:ext>
            </a:extLst>
          </p:cNvPr>
          <p:cNvSpPr txBox="1"/>
          <p:nvPr/>
        </p:nvSpPr>
        <p:spPr>
          <a:xfrm>
            <a:off x="448358" y="6703480"/>
            <a:ext cx="1170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3,151-22=3,129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847BE0F-B543-4BB4-9E49-AD37ED071CE7}"/>
              </a:ext>
            </a:extLst>
          </p:cNvPr>
          <p:cNvSpPr txBox="1"/>
          <p:nvPr/>
        </p:nvSpPr>
        <p:spPr>
          <a:xfrm>
            <a:off x="2460254" y="6703480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51-22=29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11993E2-1F2B-4AD6-8D76-5B630816C601}"/>
              </a:ext>
            </a:extLst>
          </p:cNvPr>
          <p:cNvSpPr txBox="1"/>
          <p:nvPr/>
        </p:nvSpPr>
        <p:spPr>
          <a:xfrm>
            <a:off x="1783681" y="6720327"/>
            <a:ext cx="3545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22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3986763D-D6B0-4C29-B4C0-5691319C0706}"/>
              </a:ext>
            </a:extLst>
          </p:cNvPr>
          <p:cNvGrpSpPr/>
          <p:nvPr/>
        </p:nvGrpSpPr>
        <p:grpSpPr>
          <a:xfrm rot="10800000">
            <a:off x="551774" y="3733800"/>
            <a:ext cx="2736462" cy="1854484"/>
            <a:chOff x="6153839" y="1075764"/>
            <a:chExt cx="3385449" cy="2310375"/>
          </a:xfrm>
        </p:grpSpPr>
        <p:sp>
          <p:nvSpPr>
            <p:cNvPr id="12" name="Oval 11">
              <a:extLst>
                <a:ext uri="{FF2B5EF4-FFF2-40B4-BE49-F238E27FC236}">
                  <a16:creationId xmlns="" xmlns:a16="http://schemas.microsoft.com/office/drawing/2014/main" id="{8412D3B0-D310-4105-8D47-367AB12AA780}"/>
                </a:ext>
              </a:extLst>
            </p:cNvPr>
            <p:cNvSpPr/>
            <p:nvPr/>
          </p:nvSpPr>
          <p:spPr>
            <a:xfrm>
              <a:off x="6153839" y="1075764"/>
              <a:ext cx="2178156" cy="2310375"/>
            </a:xfrm>
            <a:prstGeom prst="ellipse">
              <a:avLst/>
            </a:prstGeom>
            <a:noFill/>
            <a:ln w="38100" cmpd="thickThin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C3ECE9A2-C683-476F-AB2D-283D593FEFE6}"/>
                </a:ext>
              </a:extLst>
            </p:cNvPr>
            <p:cNvSpPr/>
            <p:nvPr/>
          </p:nvSpPr>
          <p:spPr>
            <a:xfrm>
              <a:off x="7281024" y="1075764"/>
              <a:ext cx="2258264" cy="2310372"/>
            </a:xfrm>
            <a:prstGeom prst="ellipse">
              <a:avLst/>
            </a:prstGeom>
            <a:noFill/>
            <a:ln w="38100" cmpd="thickThin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9164B87-238D-464C-8C51-988A5AF08C26}"/>
              </a:ext>
            </a:extLst>
          </p:cNvPr>
          <p:cNvSpPr txBox="1"/>
          <p:nvPr/>
        </p:nvSpPr>
        <p:spPr>
          <a:xfrm>
            <a:off x="551773" y="4494237"/>
            <a:ext cx="1174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740-16=724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5E15B0C-52FA-4445-AFD6-EDE3B97DC9F6}"/>
              </a:ext>
            </a:extLst>
          </p:cNvPr>
          <p:cNvSpPr txBox="1"/>
          <p:nvPr/>
        </p:nvSpPr>
        <p:spPr>
          <a:xfrm>
            <a:off x="1768932" y="4494237"/>
            <a:ext cx="369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A460042-6A02-43FB-83FF-3FC231E47088}"/>
              </a:ext>
            </a:extLst>
          </p:cNvPr>
          <p:cNvSpPr txBox="1"/>
          <p:nvPr/>
        </p:nvSpPr>
        <p:spPr>
          <a:xfrm>
            <a:off x="2433173" y="4494236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54-16=38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3919714"/>
              </p:ext>
            </p:extLst>
          </p:nvPr>
        </p:nvGraphicFramePr>
        <p:xfrm>
          <a:off x="3746911" y="3550920"/>
          <a:ext cx="2698750" cy="541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Worksheet" r:id="rId5" imgW="3705286" imgH="7439038" progId="Excel.Sheet.12">
                  <p:embed/>
                </p:oleObj>
              </mc:Choice>
              <mc:Fallback>
                <p:oleObj name="Worksheet" r:id="rId5" imgW="3705286" imgH="7439038" progId="Excel.Sheet.12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6911" y="3550920"/>
                        <a:ext cx="2698750" cy="541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78156" y="88807"/>
            <a:ext cx="340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</a:t>
            </a:r>
            <a:endParaRPr lang="en-US" sz="2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09194" y="3550920"/>
            <a:ext cx="340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B</a:t>
            </a:r>
            <a:endParaRPr lang="en-US" sz="2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715081" y="3007126"/>
            <a:ext cx="320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</a:t>
            </a:r>
            <a:endParaRPr lang="en-US" sz="2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876800" y="488917"/>
            <a:ext cx="936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8</a:t>
            </a:r>
          </a:p>
          <a:p>
            <a:r>
              <a:rPr lang="en-US" dirty="0" smtClean="0"/>
              <a:t>Table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629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E1E46644-616B-4B7F-997A-5D260D9B65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40" y="381000"/>
            <a:ext cx="3911174" cy="39111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0803BDF-EEEA-427E-8956-3C5CB3D5A7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20" y="4292174"/>
            <a:ext cx="3911174" cy="39111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233188E-B8C9-4E4E-9678-7FDE5A3E4226}"/>
              </a:ext>
            </a:extLst>
          </p:cNvPr>
          <p:cNvSpPr txBox="1"/>
          <p:nvPr/>
        </p:nvSpPr>
        <p:spPr>
          <a:xfrm>
            <a:off x="304800" y="8305800"/>
            <a:ext cx="64008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9: change in methylation at week 2 in UVB vs. SFN. Larger number of DMRs were found between UVB and negative control compared to UVB and SFN.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15644" y="429951"/>
            <a:ext cx="340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</a:t>
            </a:r>
            <a:endParaRPr 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046682" y="3892064"/>
            <a:ext cx="340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B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768406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787</Words>
  <Application>Microsoft Office PowerPoint</Application>
  <PresentationFormat>On-screen Show (4:3)</PresentationFormat>
  <Paragraphs>291</Paragraphs>
  <Slides>13</Slides>
  <Notes>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yy217</dc:creator>
  <cp:lastModifiedBy>yy217</cp:lastModifiedBy>
  <cp:revision>21</cp:revision>
  <dcterms:created xsi:type="dcterms:W3CDTF">2006-08-16T00:00:00Z</dcterms:created>
  <dcterms:modified xsi:type="dcterms:W3CDTF">2018-04-25T21:51:42Z</dcterms:modified>
</cp:coreProperties>
</file>